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70" r:id="rId9"/>
    <p:sldId id="262" r:id="rId10"/>
    <p:sldId id="263" r:id="rId11"/>
    <p:sldId id="265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3662" autoAdjust="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2.png"/><Relationship Id="rId5" Type="http://schemas.openxmlformats.org/officeDocument/2006/relationships/slide" Target="slide6.xml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E6DCAC">
                <a:alpha val="0"/>
              </a:srgbClr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143000"/>
            <a:ext cx="4572000" cy="1238250"/>
          </a:xfrm>
          <a:effectLst/>
        </p:spPr>
        <p:txBody>
          <a:bodyPr/>
          <a:lstStyle/>
          <a:p>
            <a:r>
              <a:rPr lang="fa-IR" dirty="0" smtClean="0"/>
              <a:t>بسم الله الرحمن الرحیم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PHOTOMOD </a:t>
            </a:r>
            <a:r>
              <a:rPr lang="fa-IR" sz="2400" dirty="0" smtClean="0">
                <a:solidFill>
                  <a:schemeClr val="bg2">
                    <a:lumMod val="50000"/>
                  </a:schemeClr>
                </a:solidFill>
              </a:rPr>
              <a:t>آموزش نرم افزار</a:t>
            </a:r>
          </a:p>
          <a:p>
            <a:r>
              <a:rPr lang="fa-IR" sz="2400" b="1" dirty="0" smtClean="0">
                <a:solidFill>
                  <a:schemeClr val="bg2">
                    <a:lumMod val="25000"/>
                  </a:schemeClr>
                </a:solidFill>
              </a:rPr>
              <a:t>با تشکر از استاد گرانقدرم جناب دکتر امامی</a:t>
            </a:r>
          </a:p>
          <a:p>
            <a:r>
              <a:rPr lang="fa-IR" sz="2400" dirty="0" smtClean="0">
                <a:solidFill>
                  <a:schemeClr val="bg2">
                    <a:lumMod val="50000"/>
                  </a:schemeClr>
                </a:solidFill>
              </a:rPr>
              <a:t>تهیه وتنظیم : قدرت تقائی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meysam\Desktop\Screenshot (78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53075"/>
            <a:ext cx="9144000" cy="13049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181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q.taqaei@yahoo.com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meysam\Pictures\Screenshots\Screenshot (16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8305800" cy="4669291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0" y="457200"/>
            <a:ext cx="16002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 smtClean="0">
                <a:latin typeface="+mj-lt"/>
                <a:ea typeface="+mj-ea"/>
                <a:cs typeface="+mj-cs"/>
              </a:rPr>
              <a:t>توجیه خارجی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rot="1849064">
            <a:off x="293349" y="3630437"/>
            <a:ext cx="8153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حال بعد از به حداقل رساندن پارالاکس نقاط کنترل زمینی که از کاز عکسی بدست آمده بود ،شروع به درج نقاط گرهی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point)</a:t>
            </a: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مینماییم . نقاط گرهی ، نقاطی اختیاری روی عکسهاست که میخاهیم با مثلث بندی به آنها مختصات زمینی بدهیم.</a:t>
            </a:r>
            <a:endParaRPr kumimoji="0" lang="fa-I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C:\Users\meysam\Pictures\Screenshots\Screenshot (15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76400"/>
            <a:ext cx="8268289" cy="4648200"/>
          </a:xfrm>
          <a:prstGeom prst="rect">
            <a:avLst/>
          </a:prstGeom>
          <a:noFill/>
        </p:spPr>
      </p:pic>
      <p:pic>
        <p:nvPicPr>
          <p:cNvPr id="1028" name="Picture 4" descr="C:\Users\meysam\Pictures\Screenshots\Screenshot (15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676400"/>
            <a:ext cx="8268288" cy="4648200"/>
          </a:xfrm>
          <a:prstGeom prst="rect">
            <a:avLst/>
          </a:prstGeom>
          <a:noFill/>
        </p:spPr>
      </p:pic>
      <p:pic>
        <p:nvPicPr>
          <p:cNvPr id="1029" name="Picture 5" descr="C:\Users\meysam\Pictures\Screenshots\Screenshot (154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676400"/>
            <a:ext cx="8268286" cy="4648200"/>
          </a:xfrm>
          <a:prstGeom prst="rect">
            <a:avLst/>
          </a:prstGeom>
          <a:noFill/>
        </p:spPr>
      </p:pic>
      <p:pic>
        <p:nvPicPr>
          <p:cNvPr id="1030" name="Picture 6" descr="C:\Users\meysam\Pictures\Screenshots\Screenshot (155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676398"/>
            <a:ext cx="8229600" cy="4626452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33400" y="30480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بعد از درج نقاط گرهی در همه عکسها ،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پارالاکس تمامی نقاط گرهی را مانند نقاط کنترل زمینی کاهش میدهیم.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1" name="Picture 7" descr="C:\Users\meysam\Pictures\Screenshots\Screenshot (157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1676400"/>
            <a:ext cx="8229600" cy="4626452"/>
          </a:xfrm>
          <a:prstGeom prst="rect">
            <a:avLst/>
          </a:prstGeom>
          <a:noFill/>
        </p:spPr>
      </p:pic>
      <p:pic>
        <p:nvPicPr>
          <p:cNvPr id="1032" name="Picture 8" descr="C:\Users\meysam\Pictures\Screenshots\Screenshot (156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1676400"/>
            <a:ext cx="8305800" cy="4669288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286000"/>
            <a:ext cx="5181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برای انجام سرشکنی گزینه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Parameres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را انتخاب میکنیم.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3" name="Picture 9" descr="C:\Users\meysam\Pictures\Screenshots\Screenshot (158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1676400"/>
            <a:ext cx="8305800" cy="4669288"/>
          </a:xfrm>
          <a:prstGeom prst="rect">
            <a:avLst/>
          </a:prstGeom>
          <a:noFill/>
        </p:spPr>
      </p:pic>
      <p:pic>
        <p:nvPicPr>
          <p:cNvPr id="1034" name="Picture 10" descr="C:\Users\meysam\Pictures\Screenshots\Screenshot (159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1676400"/>
            <a:ext cx="8401700" cy="4723200"/>
          </a:xfrm>
          <a:prstGeom prst="rect">
            <a:avLst/>
          </a:prstGeom>
          <a:noFill/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2590800"/>
            <a:ext cx="30480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Photomod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میتواند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به روشهای زیر سرشکنی (مثلثبندی هوایی) را انجام دهد:</a:t>
            </a:r>
          </a:p>
          <a:p>
            <a:pPr marL="457200" lvl="0" indent="-457200" algn="ctr" rtl="1">
              <a:spcBef>
                <a:spcPct val="20000"/>
              </a:spcBef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1)نوارهای مستقل</a:t>
            </a:r>
          </a:p>
          <a:p>
            <a:pPr marL="457200" lvl="0" indent="-457200" algn="ctr" rtl="1">
              <a:spcBef>
                <a:spcPct val="20000"/>
              </a:spcBef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2) مدلهای مستقل</a:t>
            </a:r>
          </a:p>
          <a:p>
            <a:pPr marL="457200" lvl="0" indent="-4572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روش باندل (دسته اشعه)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5" name="Picture 11" descr="C:\Users\meysam\Pictures\Screenshots\Screenshot (160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3399" y="1676400"/>
            <a:ext cx="8403833" cy="4724400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533400" y="2971800"/>
            <a:ext cx="2743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این قسمت برای خروجی گرفتن از کارهای انجام شده میباشد.</a:t>
            </a:r>
          </a:p>
        </p:txBody>
      </p:sp>
      <p:sp>
        <p:nvSpPr>
          <p:cNvPr id="19" name="Right Brace 18"/>
          <p:cNvSpPr/>
          <p:nvPr/>
        </p:nvSpPr>
        <p:spPr>
          <a:xfrm>
            <a:off x="5334000" y="4495800"/>
            <a:ext cx="457200" cy="457200"/>
          </a:xfrm>
          <a:prstGeom prst="rightBrace">
            <a:avLst>
              <a:gd name="adj1" fmla="val 8333"/>
              <a:gd name="adj2" fmla="val 529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715000" y="4343400"/>
            <a:ext cx="1981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در این قسمت گزینه دوم را انتخاب میکنیم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8" name="Picture 14" descr="C:\Users\meysam\Pictures\Screenshots\Screenshot (163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" y="1676400"/>
            <a:ext cx="8305800" cy="4669287"/>
          </a:xfrm>
          <a:prstGeom prst="rect">
            <a:avLst/>
          </a:prstGeom>
          <a:noFill/>
        </p:spPr>
      </p:pic>
      <p:pic>
        <p:nvPicPr>
          <p:cNvPr id="1039" name="Picture 15" descr="C:\Users\meysam\Pictures\Screenshots\Screenshot (164)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3400" y="1676400"/>
            <a:ext cx="8305800" cy="4669288"/>
          </a:xfrm>
          <a:prstGeom prst="rect">
            <a:avLst/>
          </a:prstGeom>
          <a:noFill/>
        </p:spPr>
      </p:pic>
      <p:pic>
        <p:nvPicPr>
          <p:cNvPr id="1040" name="Picture 16" descr="C:\Users\meysam\Pictures\Screenshots\Screenshot (168)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3400" y="1676400"/>
            <a:ext cx="8305800" cy="4669290"/>
          </a:xfrm>
          <a:prstGeom prst="rect">
            <a:avLst/>
          </a:prstGeom>
          <a:noFill/>
        </p:spPr>
      </p:pic>
      <p:pic>
        <p:nvPicPr>
          <p:cNvPr id="1041" name="Picture 17" descr="C:\Users\meysam\Pictures\Screenshots\Screenshot (167)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1676400"/>
            <a:ext cx="8305801" cy="4669289"/>
          </a:xfrm>
          <a:prstGeom prst="rect">
            <a:avLst/>
          </a:prstGeom>
          <a:noFill/>
        </p:spPr>
      </p:pic>
      <p:sp>
        <p:nvSpPr>
          <p:cNvPr id="26" name="Content Placeholder 2"/>
          <p:cNvSpPr txBox="1">
            <a:spLocks/>
          </p:cNvSpPr>
          <p:nvPr/>
        </p:nvSpPr>
        <p:spPr>
          <a:xfrm rot="20223932">
            <a:off x="533400" y="3581400"/>
            <a:ext cx="80772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lang="fa-IR" sz="2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برای هر عکس، شش پارمتر توجیه خارجی را پیدا کرده است.</a:t>
            </a:r>
            <a:endParaRPr kumimoji="0" lang="fa-IR" sz="2000" b="1" i="1" u="sng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09600" y="28194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اکنون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که پارامترهای توجیه خارجی را یافتیم میتوانیم با استفاده از شرط همخطی ، مختصات زمینی نقاط را پیدا کنیم.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42" name="Picture 18" descr="C:\Users\meysam\Pictures\Screenshots\Screenshot (173)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3400" y="1676400"/>
            <a:ext cx="8403834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2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9" grpId="0"/>
      <p:bldP spid="9" grpId="1"/>
      <p:bldP spid="12" grpId="0"/>
      <p:bldP spid="12" grpId="1"/>
      <p:bldP spid="15" grpId="0"/>
      <p:bldP spid="15" grpId="1"/>
      <p:bldP spid="19" grpId="0" animBg="1"/>
      <p:bldP spid="26" grpId="0"/>
      <p:bldP spid="26" grpId="1"/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2800" y="457200"/>
            <a:ext cx="24384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ترسیم نقشه مسطحاتی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30480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حال هر زوج عکس را به محیط فتو آورده ، توجیه داخلی ، نسبی ومطلق را انجام میدهیم تا مدل سه بعدی در سیستم مختصات زمینی بدست آید 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meysam\Pictures\Screenshots\Screenshot (17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8132740" cy="4572000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47800" y="2590800"/>
            <a:ext cx="3276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 انتخا یک مدل و کلیک برروی این گزینه ،مدل مورد نظر را به محیط فتو میاوریم 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 descr="C:\Users\meysam\Pictures\Screenshots\Screenshot (174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76400"/>
            <a:ext cx="8153400" cy="4583614"/>
          </a:xfrm>
          <a:prstGeom prst="rect">
            <a:avLst/>
          </a:prstGeom>
          <a:noFill/>
        </p:spPr>
      </p:pic>
      <p:pic>
        <p:nvPicPr>
          <p:cNvPr id="2052" name="Picture 4" descr="C:\Users\meysam\Pictures\Screenshots\Screenshot (175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676399"/>
            <a:ext cx="8229600" cy="4626451"/>
          </a:xfrm>
          <a:prstGeom prst="rect">
            <a:avLst/>
          </a:prstGeom>
          <a:noFill/>
        </p:spPr>
      </p:pic>
      <p:pic>
        <p:nvPicPr>
          <p:cNvPr id="2053" name="Picture 5" descr="C:\Users\meysam\Pictures\Screenshots\Screenshot (178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676400"/>
            <a:ext cx="8153400" cy="4610826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5800" y="32004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دلیل اینکه دوعلامت روی مدل دیده میشود این اسیت که این دوعلامت بیانگر پارالاکس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میباشد. که باید این دورا برهم منطبق کنیم تا پارالاکس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حذف شود.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4" name="Picture 6" descr="C:\Users\meysam\Pictures\Screenshots\Screenshot (177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676400"/>
            <a:ext cx="8153400" cy="4583614"/>
          </a:xfrm>
          <a:prstGeom prst="rect">
            <a:avLst/>
          </a:prstGeom>
          <a:noFill/>
        </p:spPr>
      </p:pic>
      <p:pic>
        <p:nvPicPr>
          <p:cNvPr id="2055" name="Picture 7" descr="C:\Users\meysam\Pictures\Screenshots\Screenshot (179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1600200"/>
            <a:ext cx="8229600" cy="4626452"/>
          </a:xfrm>
          <a:prstGeom prst="rect">
            <a:avLst/>
          </a:prstGeom>
          <a:noFill/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09600" y="26670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حال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میتوانیم به هر نقطه دلخواه که انتخاب میکنیم ، مختصات زمینی دهیم.</a:t>
            </a:r>
          </a:p>
          <a:p>
            <a:pPr marL="342900" lvl="0" indent="-342900" algn="ctr" rtl="1">
              <a:spcBef>
                <a:spcPct val="20000"/>
              </a:spcBef>
            </a:pPr>
            <a:r>
              <a:rPr lang="fa-IR" sz="2000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ومیتوانیم عوارض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مورد نظر را برای ترسیم نقشه مسطحاتی ، با کلیک برروی آنها ثبت کنیم.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6" name="Picture 8" descr="C:\Users\meysam\Pictures\Screenshots\Screenshot (180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1600200"/>
            <a:ext cx="8229600" cy="4626451"/>
          </a:xfrm>
          <a:prstGeom prst="rect">
            <a:avLst/>
          </a:prstGeom>
          <a:noFill/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19812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برای برداشت عوارض جهت ترسیم نقشه مسطحاتی ، این گزینه را انتخاب میکنیم.</a:t>
            </a:r>
          </a:p>
        </p:txBody>
      </p:sp>
      <p:pic>
        <p:nvPicPr>
          <p:cNvPr id="2057" name="Picture 9" descr="C:\Users\meysam\Pictures\Screenshots\Screenshot (181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1600200"/>
            <a:ext cx="8229600" cy="4648200"/>
          </a:xfrm>
          <a:prstGeom prst="rect">
            <a:avLst/>
          </a:prstGeom>
          <a:noFill/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533400" y="30480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در</a:t>
            </a:r>
            <a:r>
              <a:rPr kumimoji="0" lang="fa-IR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این پنجره لایه های مربوط به هر عارضه را ایجاد کرده  وهمانند عملیات زمینی، روی مدل ، تمت عوارض را برداشت میکنیم و در لایه های مورد نظر خود قرار میدهیم.</a:t>
            </a:r>
            <a:endParaRPr kumimoji="0" lang="fa-I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8" name="Picture 10" descr="C:\Users\meysam\Pictures\Screenshots\Screenshot (183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" y="1676400"/>
            <a:ext cx="8132740" cy="4572000"/>
          </a:xfrm>
          <a:prstGeom prst="rect">
            <a:avLst/>
          </a:prstGeom>
          <a:noFill/>
        </p:spPr>
      </p:pic>
      <p:pic>
        <p:nvPicPr>
          <p:cNvPr id="2059" name="Picture 11" descr="C:\Users\meysam\Pictures\Screenshots\Screenshot (184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3400" y="1600200"/>
            <a:ext cx="8229600" cy="4626452"/>
          </a:xfrm>
          <a:prstGeom prst="rect">
            <a:avLst/>
          </a:prstGeom>
          <a:noFill/>
        </p:spPr>
      </p:pic>
      <p:pic>
        <p:nvPicPr>
          <p:cNvPr id="2060" name="Picture 12" descr="C:\Users\meysam\Pictures\Screenshots\Screenshot (186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" y="1600200"/>
            <a:ext cx="8229600" cy="4733925"/>
          </a:xfrm>
          <a:prstGeom prst="rect">
            <a:avLst/>
          </a:prstGeom>
          <a:noFill/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533400" y="36576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تک تک عوارض را ثبت میکنیم بدین ترتیب که:</a:t>
            </a:r>
          </a:p>
          <a:p>
            <a:pPr marL="342900" lvl="0" indent="-342900" algn="ctr" rtl="1">
              <a:spcBef>
                <a:spcPct val="20000"/>
              </a:spcBef>
            </a:pP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روی هر عارضه کلید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insert </a:t>
            </a:r>
            <a:r>
              <a:rPr lang="fa-I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 فشار میدهیم تا ثبت شود ودر لایه مورد نظر ذخیره گردد.</a:t>
            </a:r>
            <a:endParaRPr kumimoji="0" lang="fa-I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61" name="Picture 13" descr="C:\Users\meysam\Pictures\Screenshots\Screenshot (187)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3400" y="1600200"/>
            <a:ext cx="8229600" cy="4714894"/>
          </a:xfrm>
          <a:prstGeom prst="rect">
            <a:avLst/>
          </a:prstGeom>
          <a:noFill/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609600" y="3276600"/>
            <a:ext cx="8077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در انتها ، از عوارض ثبت شده خروجی میگیریم. با هر فرمتی که بخاهیم میتوانیم خروجی بگیریم . اما فرمت مشترک بین تمام نرم افزار ها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DXF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میباشد.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  <p:bldP spid="13" grpId="0"/>
      <p:bldP spid="13" grpId="1"/>
      <p:bldP spid="15" grpId="0"/>
      <p:bldP spid="15" grpId="1"/>
      <p:bldP spid="17" grpId="0"/>
      <p:bldP spid="17" grpId="1"/>
      <p:bldP spid="21" grpId="0"/>
      <p:bldP spid="21" grpId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5200" y="457200"/>
            <a:ext cx="21336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ترسیم منحنی میزان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7432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برای تولید منحنی میزان ابتدا باید یک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Grid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ایجاد کنیم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C:\Users\meysam\Pictures\Screenshots\Screenshot (189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8132741" cy="4572000"/>
          </a:xfrm>
          <a:prstGeom prst="rect">
            <a:avLst/>
          </a:prstGeom>
          <a:noFill/>
        </p:spPr>
      </p:pic>
      <p:pic>
        <p:nvPicPr>
          <p:cNvPr id="1027" name="Picture 3" descr="C:\Users\meysam\Pictures\Screenshots\Screenshot (190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8132741" cy="4572000"/>
          </a:xfrm>
          <a:prstGeom prst="rect">
            <a:avLst/>
          </a:prstGeom>
          <a:noFill/>
        </p:spPr>
      </p:pic>
      <p:pic>
        <p:nvPicPr>
          <p:cNvPr id="1028" name="Picture 4" descr="C:\Users\meysam\Pictures\Screenshots\Screenshot (19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600200"/>
            <a:ext cx="8132742" cy="4572000"/>
          </a:xfrm>
          <a:prstGeom prst="rect">
            <a:avLst/>
          </a:prstGeom>
          <a:noFill/>
        </p:spPr>
      </p:pic>
      <p:pic>
        <p:nvPicPr>
          <p:cNvPr id="1029" name="Picture 5" descr="C:\Users\meysam\Pictures\Screenshots\Screenshot (19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600200"/>
            <a:ext cx="8131967" cy="4572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57600" y="46482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بعد از ایجاد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Grid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این گزینه را انتخاب میکنیم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0" name="Picture 6" descr="C:\Users\meysam\Pictures\Screenshots\Screenshot (196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600200"/>
            <a:ext cx="8132741" cy="4572000"/>
          </a:xfrm>
          <a:prstGeom prst="rect">
            <a:avLst/>
          </a:prstGeom>
          <a:noFill/>
        </p:spPr>
      </p:pic>
      <p:pic>
        <p:nvPicPr>
          <p:cNvPr id="1031" name="Picture 7" descr="C:\Users\meysam\Pictures\Screenshots\Screenshot (197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1600199"/>
            <a:ext cx="8077200" cy="454077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24000" y="2971800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از نقاطی که برای تولید منحنی میزان ثبت کرده ایم نیز همانند سایر عوارض ثبت شده‌ ، خروجی میگیریم و تمامی خروجی عوارض ومنحنی میزان را وارد نرم افزار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Civil 3D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کرده و سایر عملیات مورد نظر ( مثل هاشور زدن و...) را انجام میدهیم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295400"/>
          </a:xfrm>
        </p:spPr>
        <p:txBody>
          <a:bodyPr>
            <a:normAutofit/>
          </a:bodyPr>
          <a:lstStyle/>
          <a:p>
            <a:r>
              <a:rPr lang="fa-IR" sz="2000" dirty="0" smtClean="0"/>
              <a:t>جزوه کلاسی دکتر امامی</a:t>
            </a:r>
            <a:br>
              <a:rPr lang="fa-IR" sz="2000" dirty="0" smtClean="0"/>
            </a:b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62400" y="685800"/>
            <a:ext cx="12192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منابع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meysam\Pictures\Screenshots\Screenshot (11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3657600" cy="1981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724400" y="4953000"/>
            <a:ext cx="4186238" cy="1649597"/>
          </a:xfrm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  <a:cs typeface="Aldhabi" pitchFamily="2" charset="-78"/>
              </a:rPr>
              <a:t>The End</a:t>
            </a:r>
            <a:endParaRPr lang="fa-IR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  <a:cs typeface="Aldhabi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2971800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dirty="0" smtClean="0">
                <a:solidFill>
                  <a:schemeClr val="bg2">
                    <a:lumMod val="25000"/>
                  </a:schemeClr>
                </a:solidFill>
              </a:rPr>
              <a:t>آرامشی عطا فرما تا بپذیرم آنچه را که تغییر نایافتنی است، قدرتی ده تا تغییر دهم آنچه را که می توانم و بینشی تا تفاوت این دو را بدانم!</a:t>
            </a:r>
            <a:endParaRPr lang="fa-IR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533400"/>
            <a:ext cx="1600200" cy="457200"/>
          </a:xfr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fa-IR" sz="2400" dirty="0" smtClean="0"/>
              <a:t>مقدمه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2000" dirty="0" smtClean="0"/>
              <a:t>   این نرم افزار توسط شرکت             از کشور روسیه ساخته شده است و آخرین نسخه این نرم افزار نسخه 5 مربوط به سال 2010 میباشد.</a:t>
            </a:r>
          </a:p>
          <a:p>
            <a:pPr algn="r">
              <a:buNone/>
            </a:pPr>
            <a:r>
              <a:rPr lang="fa-IR" sz="2000" dirty="0" smtClean="0"/>
              <a:t>   این نرم افزار توانایی ایجاد نقشه های توپوگرافی و مسطحاتی          و همچنین توانایی تولید اورتوفتو و نقاط  در فرمت های مختلف را دارد.</a:t>
            </a:r>
          </a:p>
          <a:p>
            <a:pPr algn="r">
              <a:buNone/>
            </a:pPr>
            <a:r>
              <a:rPr lang="fa-IR" sz="2000" dirty="0" smtClean="0"/>
              <a:t>   </a:t>
            </a:r>
            <a:r>
              <a:rPr lang="fa-IR" sz="2000" dirty="0" smtClean="0">
                <a:solidFill>
                  <a:schemeClr val="accent6">
                    <a:lumMod val="50000"/>
                  </a:schemeClr>
                </a:solidFill>
              </a:rPr>
              <a:t>مراحل کار:</a:t>
            </a:r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 action="ppaction://hlinksldjump"/>
              </a:rPr>
              <a:t>ایجاد پروژه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2) </a:t>
            </a:r>
            <a:r>
              <a:rPr lang="fa-IR" sz="2000" dirty="0" smtClean="0">
                <a:hlinkClick r:id="rId3" action="ppaction://hlinksldjump"/>
              </a:rPr>
              <a:t>معرفی به نرم افزار</a:t>
            </a:r>
            <a:endParaRPr lang="en-US" sz="2000" dirty="0" smtClean="0"/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 action="ppaction://hlinksldjump"/>
              </a:rPr>
              <a:t>معرفی دوربین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 action="ppaction://hlinksldjump"/>
              </a:rPr>
              <a:t>توجیه داخلی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sldjump"/>
              </a:rPr>
              <a:t>معرفی نقاط کنترل زمینی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sldjump"/>
              </a:rPr>
              <a:t>توجیه نسبی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8" action="ppaction://hlinksldjump"/>
              </a:rPr>
              <a:t>توجیه خارجی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9" action="ppaction://hlinksldjump"/>
              </a:rPr>
              <a:t>ترسیم نقشه مسطحاتی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8)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10" action="ppaction://hlinksldjump"/>
              </a:rPr>
              <a:t>ترسیم منحنی میزان</a:t>
            </a:r>
            <a:endParaRPr lang="fa-I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12954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Racurs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19812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DEM</a:t>
            </a:r>
            <a:endParaRPr lang="en-US" sz="2000" dirty="0"/>
          </a:p>
        </p:txBody>
      </p:sp>
      <p:pic>
        <p:nvPicPr>
          <p:cNvPr id="1026" name="Picture 2" descr="C:\Users\meysam\Desktop\Screenshot (68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76400" y="3200400"/>
            <a:ext cx="2978150" cy="29781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10000" y="457200"/>
            <a:ext cx="16002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ایجاد پروژه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meysam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8355828" cy="4697413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81400" y="2667000"/>
            <a:ext cx="2057400" cy="868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a-IR" sz="2000" b="1" dirty="0" smtClean="0">
                <a:solidFill>
                  <a:srgbClr val="C00000"/>
                </a:solidFill>
              </a:rPr>
              <a:t>ایجاد پروژه جدید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Users\meysam\Desktop\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8382000" cy="4648200"/>
          </a:xfrm>
          <a:prstGeom prst="rect">
            <a:avLst/>
          </a:prstGeom>
          <a:noFill/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4114800" y="2057400"/>
            <a:ext cx="2057400" cy="79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نام گذاری پروژه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 descr="C:\Users\meysam\Desktop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600200"/>
            <a:ext cx="8382000" cy="4712126"/>
          </a:xfrm>
          <a:prstGeom prst="rect">
            <a:avLst/>
          </a:prstGeom>
          <a:noFill/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3886200" y="2362200"/>
            <a:ext cx="2667000" cy="86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توضیحاتی</a:t>
            </a:r>
            <a:r>
              <a:rPr kumimoji="0" lang="fa-IR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در مورد </a:t>
            </a: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پروژه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7" name="Picture 5" descr="C:\Users\meysam\Desktop\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99" y="1600200"/>
            <a:ext cx="8403833" cy="4724400"/>
          </a:xfrm>
          <a:prstGeom prst="rect">
            <a:avLst/>
          </a:prstGeom>
          <a:noFill/>
        </p:spPr>
      </p:pic>
      <p:sp>
        <p:nvSpPr>
          <p:cNvPr id="14" name="Content Placeholder 7"/>
          <p:cNvSpPr txBox="1">
            <a:spLocks/>
          </p:cNvSpPr>
          <p:nvPr/>
        </p:nvSpPr>
        <p:spPr>
          <a:xfrm>
            <a:off x="6477000" y="2895600"/>
            <a:ext cx="2057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انتخاب</a:t>
            </a:r>
            <a:r>
              <a:rPr kumimoji="0" lang="fa-IR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نوع پروژه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80" name="Picture 8" descr="C:\Users\meysam\Desktop\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1600200"/>
            <a:ext cx="8420100" cy="4733545"/>
          </a:xfrm>
          <a:prstGeom prst="rect">
            <a:avLst/>
          </a:prstGeom>
          <a:noFill/>
        </p:spPr>
      </p:pic>
      <p:sp>
        <p:nvSpPr>
          <p:cNvPr id="19" name="Content Placeholder 7"/>
          <p:cNvSpPr txBox="1">
            <a:spLocks/>
          </p:cNvSpPr>
          <p:nvPr/>
        </p:nvSpPr>
        <p:spPr>
          <a:xfrm>
            <a:off x="2667000" y="3352800"/>
            <a:ext cx="2057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انتخاب</a:t>
            </a:r>
            <a:r>
              <a:rPr kumimoji="0" lang="fa-IR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سیستم تصویر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82" name="Picture 10" descr="C:\Users\meysam\Pictures\Screenshots\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1600200"/>
            <a:ext cx="8382000" cy="47121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12" grpId="0" build="p"/>
      <p:bldP spid="14" grpId="0" build="p"/>
      <p:bldP spid="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153400" cy="3001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در این قسمت ، همانگونه که مشاهده خواهید فرمود ، رن اول را معرفی میکنیم . سپس عکس های  رن اول را وارد میکنیم 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33800" y="457200"/>
            <a:ext cx="1905000" cy="6096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 smtClean="0">
                <a:latin typeface="+mj-lt"/>
                <a:ea typeface="+mj-ea"/>
                <a:cs typeface="+mj-cs"/>
              </a:rPr>
              <a:t>معرفی به نرم افزار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C:\Users\meysam\Desktop\b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5000"/>
            <a:ext cx="8132741" cy="4572000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267200" y="2743200"/>
            <a:ext cx="3505200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معرفی</a:t>
            </a:r>
            <a:r>
              <a:rPr kumimoji="0" lang="fa-I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رن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 descr="C:\Users\meysam\Desktop\b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8153400" cy="4583614"/>
          </a:xfrm>
          <a:prstGeom prst="rect">
            <a:avLst/>
          </a:prstGeom>
          <a:noFill/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886200" y="3124200"/>
            <a:ext cx="3505200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400" dirty="0" smtClean="0">
                <a:solidFill>
                  <a:srgbClr val="FF0000"/>
                </a:solidFill>
              </a:rPr>
              <a:t>وارد نمودن عکس های رن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C:\Users\meysam\Desktop\ذ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05000"/>
            <a:ext cx="8153400" cy="4583614"/>
          </a:xfrm>
          <a:prstGeom prst="rect">
            <a:avLst/>
          </a:prstGeom>
          <a:noFill/>
        </p:spPr>
      </p:pic>
      <p:pic>
        <p:nvPicPr>
          <p:cNvPr id="1031" name="Picture 7" descr="C:\Users\meysam\Pictures\Screenshots\ذ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905000"/>
            <a:ext cx="8153400" cy="4583614"/>
          </a:xfrm>
          <a:prstGeom prst="rect">
            <a:avLst/>
          </a:prstGeom>
          <a:noFill/>
        </p:spPr>
      </p:pic>
      <p:pic>
        <p:nvPicPr>
          <p:cNvPr id="1032" name="Picture 8" descr="C:\Users\meysam\Desktop\ذ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905000"/>
            <a:ext cx="8153400" cy="4583614"/>
          </a:xfrm>
          <a:prstGeom prst="rect">
            <a:avLst/>
          </a:prstGeom>
          <a:noFill/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28600" y="6019800"/>
            <a:ext cx="5334000" cy="533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400" b="1" dirty="0" smtClean="0">
                <a:solidFill>
                  <a:srgbClr val="FF0000"/>
                </a:solidFill>
              </a:rPr>
              <a:t>فرمت عکس های انتخابی را به فرمت خود نرم افزار تبدیل میکنیم.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3" name="Picture 9" descr="C:\Users\meysam\Desktop\b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905000"/>
            <a:ext cx="8153400" cy="4583614"/>
          </a:xfrm>
          <a:prstGeom prst="rect">
            <a:avLst/>
          </a:prstGeom>
          <a:noFill/>
        </p:spPr>
      </p:pic>
      <p:pic>
        <p:nvPicPr>
          <p:cNvPr id="1034" name="Picture 10" descr="C:\Users\meysam\Desktop\b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905000"/>
            <a:ext cx="8153400" cy="458361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62400" y="609600"/>
            <a:ext cx="16002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 smtClean="0">
                <a:latin typeface="+mj-lt"/>
                <a:ea typeface="+mj-ea"/>
                <a:cs typeface="+mj-cs"/>
              </a:rPr>
              <a:t>معرفی دوربین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meysam\Desktop\c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8305800" cy="4669289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86400" y="1905000"/>
            <a:ext cx="289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این پنجره را برای مثلث بندی فعال میکنیم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meysam\Desktop\c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8305800" cy="4669288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24384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این گزینه را انتخاب میکنیم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C:\Users\meysam\Desktop\c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00200"/>
            <a:ext cx="8305800" cy="4669289"/>
          </a:xfrm>
          <a:prstGeom prst="rect">
            <a:avLst/>
          </a:prstGeom>
          <a:noFill/>
        </p:spPr>
      </p:pic>
      <p:pic>
        <p:nvPicPr>
          <p:cNvPr id="2054" name="Picture 6" descr="C:\Users\meysam\Desktop\c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600200"/>
            <a:ext cx="8305800" cy="4669289"/>
          </a:xfrm>
          <a:prstGeom prst="rect">
            <a:avLst/>
          </a:prstGeom>
          <a:noFill/>
        </p:spPr>
      </p:pic>
      <p:pic>
        <p:nvPicPr>
          <p:cNvPr id="2055" name="Picture 7" descr="C:\Users\meysam\Desktop\c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600200"/>
            <a:ext cx="8305800" cy="4669289"/>
          </a:xfrm>
          <a:prstGeom prst="rect">
            <a:avLst/>
          </a:prstGeom>
          <a:noFill/>
        </p:spPr>
      </p:pic>
      <p:pic>
        <p:nvPicPr>
          <p:cNvPr id="2057" name="Picture 9" descr="C:\Users\meysam\Pictures\Screenshots\Screenshot (97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600200"/>
            <a:ext cx="8305800" cy="4669289"/>
          </a:xfrm>
          <a:prstGeom prst="rect">
            <a:avLst/>
          </a:prstGeom>
          <a:noFill/>
        </p:spPr>
      </p:pic>
      <p:pic>
        <p:nvPicPr>
          <p:cNvPr id="2058" name="Picture 10" descr="C:\Users\meysam\Pictures\Screenshots\Screenshot (97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600200"/>
            <a:ext cx="8305800" cy="4669288"/>
          </a:xfrm>
          <a:prstGeom prst="rect">
            <a:avLst/>
          </a:prstGeom>
          <a:noFill/>
        </p:spPr>
      </p:pic>
      <p:pic>
        <p:nvPicPr>
          <p:cNvPr id="2059" name="Picture 11" descr="C:\Users\meysam\Pictures\Screenshots\Screenshot (98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1600200"/>
            <a:ext cx="8305800" cy="46697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419600"/>
            <a:ext cx="3505200" cy="1143000"/>
          </a:xfrm>
        </p:spPr>
        <p:txBody>
          <a:bodyPr>
            <a:normAutofit fontScale="90000"/>
          </a:bodyPr>
          <a:lstStyle/>
          <a:p>
            <a:r>
              <a:rPr lang="fa-IR" sz="2000" b="1" dirty="0" smtClean="0">
                <a:solidFill>
                  <a:srgbClr val="FF0000"/>
                </a:solidFill>
              </a:rPr>
              <a:t>دلیل اینکه در زیر گزینه توجیه داخلی این علامت (-) وجود دارد این است که تا این مرحله توجیه داخلی صورت نگرفته است.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3810000" y="457200"/>
            <a:ext cx="16002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 smtClean="0">
                <a:latin typeface="+mj-lt"/>
                <a:ea typeface="+mj-ea"/>
                <a:cs typeface="+mj-cs"/>
              </a:rPr>
              <a:t>توجیه داخلی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" name="Picture 2" descr="C:\Users\meysam\Desktop\d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8268290" cy="4648200"/>
          </a:xfrm>
          <a:prstGeom prst="rect">
            <a:avLst/>
          </a:prstGeom>
          <a:noFill/>
        </p:spPr>
      </p:pic>
      <p:pic>
        <p:nvPicPr>
          <p:cNvPr id="38" name="Picture 7" descr="C:\Users\meysam\Desktop\d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1600200"/>
            <a:ext cx="8229599" cy="4626451"/>
          </a:xfrm>
          <a:prstGeom prst="rect">
            <a:avLst/>
          </a:prstGeom>
          <a:noFill/>
        </p:spPr>
      </p:pic>
      <p:pic>
        <p:nvPicPr>
          <p:cNvPr id="39" name="Picture 8" descr="C:\Users\meysam\Desktop\d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00200"/>
            <a:ext cx="8229598" cy="4626448"/>
          </a:xfrm>
          <a:prstGeom prst="rect">
            <a:avLst/>
          </a:prstGeom>
          <a:noFill/>
        </p:spPr>
      </p:pic>
      <p:sp>
        <p:nvSpPr>
          <p:cNvPr id="40" name="Title 12"/>
          <p:cNvSpPr txBox="1">
            <a:spLocks/>
          </p:cNvSpPr>
          <p:nvPr/>
        </p:nvSpPr>
        <p:spPr>
          <a:xfrm>
            <a:off x="3733800" y="2133600"/>
            <a:ext cx="29718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در این قسمت برای علامت گذاری دقیق فیدوشال مارک ها زوم میکنیم تا علامت دقیقا در خای مورد نظر قرار گیرد.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" name="Picture 9" descr="C:\Users\meysam\Desktop\d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" y="1600200"/>
            <a:ext cx="8268285" cy="4648199"/>
          </a:xfrm>
          <a:prstGeom prst="rect">
            <a:avLst/>
          </a:prstGeom>
          <a:noFill/>
        </p:spPr>
      </p:pic>
      <p:sp>
        <p:nvSpPr>
          <p:cNvPr id="42" name="Rectangle 41"/>
          <p:cNvSpPr/>
          <p:nvPr/>
        </p:nvSpPr>
        <p:spPr>
          <a:xfrm>
            <a:off x="2590800" y="518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r" rtl="1">
              <a:spcBef>
                <a:spcPct val="20000"/>
              </a:spcBef>
              <a:defRPr/>
            </a:pP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گزینه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measure mark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 انتخاب میکنیم تا تا نرم افزار علامت گذاری ما را ثبت کند.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2667000" y="4419600"/>
            <a:ext cx="4495800" cy="1828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مختصات</a:t>
            </a:r>
            <a:r>
              <a:rPr kumimoji="0" lang="fa-I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رقومی فیدوشال مارک علامت گذاری شده را نمایش میدهد.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" name="Picture 2" descr="C:\Users\meysam\Desktop\d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600200"/>
            <a:ext cx="8268288" cy="4648200"/>
          </a:xfrm>
          <a:prstGeom prst="rect">
            <a:avLst/>
          </a:prstGeom>
          <a:noFill/>
        </p:spPr>
      </p:pic>
      <p:pic>
        <p:nvPicPr>
          <p:cNvPr id="46" name="Picture 3" descr="C:\Users\meysam\Desktop\زز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600200"/>
            <a:ext cx="8268290" cy="4648199"/>
          </a:xfrm>
          <a:prstGeom prst="rect">
            <a:avLst/>
          </a:prstGeom>
          <a:noFill/>
        </p:spPr>
      </p:pic>
      <p:sp>
        <p:nvSpPr>
          <p:cNvPr id="47" name="Rectangle 46"/>
          <p:cNvSpPr/>
          <p:nvPr/>
        </p:nvSpPr>
        <p:spPr>
          <a:xfrm>
            <a:off x="2819400" y="5181600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a-IR" dirty="0" smtClean="0"/>
              <a:t>در هر پروژه حد اقل یک بار باید این کار را انجام دهیم.</a:t>
            </a:r>
            <a:endParaRPr lang="en-US" dirty="0"/>
          </a:p>
        </p:txBody>
      </p:sp>
      <p:sp>
        <p:nvSpPr>
          <p:cNvPr id="48" name="Left Brace 47"/>
          <p:cNvSpPr/>
          <p:nvPr/>
        </p:nvSpPr>
        <p:spPr>
          <a:xfrm>
            <a:off x="3657600" y="4267200"/>
            <a:ext cx="457200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Brace 48"/>
          <p:cNvSpPr/>
          <p:nvPr/>
        </p:nvSpPr>
        <p:spPr>
          <a:xfrm>
            <a:off x="4648200" y="4267200"/>
            <a:ext cx="4572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53000" y="4495800"/>
            <a:ext cx="2677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این قسمت معرف خطا است.</a:t>
            </a:r>
          </a:p>
          <a:p>
            <a:pPr algn="r"/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باید مجموع خطاها 0.001 باشد.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" name="Picture 13" descr="C:\Users\meysam\Desktop\d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600200"/>
            <a:ext cx="8229600" cy="4626452"/>
          </a:xfrm>
          <a:prstGeom prst="rect">
            <a:avLst/>
          </a:prstGeom>
          <a:noFill/>
        </p:spPr>
      </p:pic>
      <p:sp>
        <p:nvSpPr>
          <p:cNvPr id="52" name="Title 1"/>
          <p:cNvSpPr txBox="1">
            <a:spLocks/>
          </p:cNvSpPr>
          <p:nvPr/>
        </p:nvSpPr>
        <p:spPr>
          <a:xfrm>
            <a:off x="2667000" y="3581400"/>
            <a:ext cx="2895600" cy="1858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عدد</a:t>
            </a:r>
            <a:r>
              <a:rPr kumimoji="0" lang="fa-IR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چهارچوب انتخابی ودرصد شباهت را آنقدر بزرگ و کوچک میکنیم تا خطایی در توجیه داخلی اتوماتیک صورت نگیرد.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3" name="Picture 14" descr="C:\Users\meysam\Desktop\d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1600200"/>
            <a:ext cx="8229600" cy="4626452"/>
          </a:xfrm>
          <a:prstGeom prst="rect">
            <a:avLst/>
          </a:prstGeom>
          <a:noFill/>
        </p:spPr>
      </p:pic>
      <p:sp>
        <p:nvSpPr>
          <p:cNvPr id="54" name="Title 1"/>
          <p:cNvSpPr txBox="1">
            <a:spLocks/>
          </p:cNvSpPr>
          <p:nvPr/>
        </p:nvSpPr>
        <p:spPr>
          <a:xfrm>
            <a:off x="1828800" y="3048000"/>
            <a:ext cx="5562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سپس یک به یک عکسها را کنترل میکنیم تا خطایی رخ نداده باشد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meysam\Desktop\10d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1600200"/>
            <a:ext cx="8229600" cy="4626453"/>
          </a:xfrm>
          <a:prstGeom prst="rect">
            <a:avLst/>
          </a:prstGeom>
          <a:noFill/>
        </p:spPr>
      </p:pic>
      <p:pic>
        <p:nvPicPr>
          <p:cNvPr id="1027" name="Picture 3" descr="C:\Users\meysam\Desktop\d1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" y="1600200"/>
            <a:ext cx="8305799" cy="4669287"/>
          </a:xfrm>
          <a:prstGeom prst="rect">
            <a:avLst/>
          </a:prstGeom>
          <a:noFill/>
        </p:spPr>
      </p:pic>
      <p:pic>
        <p:nvPicPr>
          <p:cNvPr id="1028" name="Picture 4" descr="C:\Users\meysam\Pictures\Screenshots\Screenshot (117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1600200"/>
            <a:ext cx="8305800" cy="4669732"/>
          </a:xfrm>
          <a:prstGeom prst="rect">
            <a:avLst/>
          </a:prstGeom>
          <a:noFill/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819400" y="2133600"/>
            <a:ext cx="3962400" cy="1524000"/>
          </a:xfrm>
        </p:spPr>
        <p:txBody>
          <a:bodyPr>
            <a:normAutofit/>
          </a:bodyPr>
          <a:lstStyle/>
          <a:p>
            <a:r>
              <a:rPr lang="fa-IR" sz="2000" dirty="0" smtClean="0"/>
              <a:t>در پنجره بعدی تمامی پارامترهای هر عکسرا میتوان مشاهده نمود.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2" grpId="0"/>
      <p:bldP spid="43" grpId="0"/>
      <p:bldP spid="47" grpId="0"/>
      <p:bldP spid="47" grpId="1"/>
      <p:bldP spid="48" grpId="0" animBg="1"/>
      <p:bldP spid="49" grpId="0" animBg="1"/>
      <p:bldP spid="50" grpId="0"/>
      <p:bldP spid="50" grpId="1"/>
      <p:bldP spid="52" grpId="0"/>
      <p:bldP spid="54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352800" y="457200"/>
            <a:ext cx="24384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معرفی نقاط کنترل زمینی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meysam\Pictures\Screenshots\Screenshot (12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132741" cy="4572000"/>
          </a:xfrm>
          <a:prstGeom prst="rect">
            <a:avLst/>
          </a:prstGeom>
          <a:noFill/>
        </p:spPr>
      </p:pic>
      <p:pic>
        <p:nvPicPr>
          <p:cNvPr id="2051" name="Picture 3" descr="C:\Users\meysam\Pictures\Screenshots\Screenshot (124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1"/>
            <a:ext cx="8153400" cy="4583614"/>
          </a:xfrm>
          <a:prstGeom prst="rect">
            <a:avLst/>
          </a:prstGeom>
          <a:noFill/>
        </p:spPr>
      </p:pic>
      <p:pic>
        <p:nvPicPr>
          <p:cNvPr id="2052" name="Picture 4" descr="C:\Users\meysam\Pictures\Screenshots\Screenshot (125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447800"/>
            <a:ext cx="8153400" cy="4583614"/>
          </a:xfrm>
          <a:prstGeom prst="rect">
            <a:avLst/>
          </a:prstGeom>
          <a:noFill/>
        </p:spPr>
      </p:pic>
      <p:pic>
        <p:nvPicPr>
          <p:cNvPr id="2053" name="Picture 5" descr="C:\Users\meysam\Pictures\Screenshots\Screenshot (126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447800"/>
            <a:ext cx="8153400" cy="4583614"/>
          </a:xfrm>
          <a:prstGeom prst="rect">
            <a:avLst/>
          </a:prstGeom>
          <a:noFill/>
        </p:spPr>
      </p:pic>
      <p:pic>
        <p:nvPicPr>
          <p:cNvPr id="2054" name="Picture 6" descr="C:\Users\meysam\Pictures\Screenshots\Screenshot (127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447800"/>
            <a:ext cx="8153400" cy="4583613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181600" y="3581400"/>
            <a:ext cx="1524000" cy="884238"/>
          </a:xfrm>
        </p:spPr>
        <p:txBody>
          <a:bodyPr>
            <a:normAutofit/>
          </a:bodyPr>
          <a:lstStyle/>
          <a:p>
            <a:r>
              <a:rPr lang="fa-IR" sz="1800" b="1" dirty="0" smtClean="0"/>
              <a:t>میتوانیم همه نقاط را فراخوانی کنیم.</a:t>
            </a:r>
            <a:endParaRPr lang="en-US" sz="1800" b="1" dirty="0"/>
          </a:p>
        </p:txBody>
      </p:sp>
      <p:pic>
        <p:nvPicPr>
          <p:cNvPr id="2056" name="Picture 8" descr="C:\Users\meysam\Pictures\Screenshots\Screenshot (129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447800"/>
            <a:ext cx="8153400" cy="4583613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867400" y="2895600"/>
            <a:ext cx="144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در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این قسمت تمامی نقاط را وارد کردیم.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7" name="Picture 9" descr="C:\Users\meysam\Pictures\Screenshots\Screenshot (130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447800"/>
            <a:ext cx="8153400" cy="4583613"/>
          </a:xfrm>
          <a:prstGeom prst="rect">
            <a:avLst/>
          </a:prstGeom>
          <a:noFill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352800" y="3200400"/>
            <a:ext cx="50292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در اینجا نیز ، تمامی نقاطی را که میخواهیم با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مثلثبندی به آنها مختصات دهیم را روی عکس تعیین خواهیم کرد.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9" name="Picture 11" descr="C:\Users\meysam\Pictures\Screenshots\Screenshot (131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1447799"/>
            <a:ext cx="8153400" cy="4583613"/>
          </a:xfrm>
          <a:prstGeom prst="rect">
            <a:avLst/>
          </a:prstGeom>
          <a:noFill/>
        </p:spPr>
      </p:pic>
      <p:pic>
        <p:nvPicPr>
          <p:cNvPr id="1026" name="Picture 2" descr="C:\Users\meysam\Pictures\Screenshots\Screenshot (135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" y="1447800"/>
            <a:ext cx="8153400" cy="4583614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828800" y="2286000"/>
            <a:ext cx="6172200" cy="1173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در اینجا حد اقل 3 عکس را فراخوانی میکنیم. نقطه ای که میگیریم باید حداقل در دوعکس مشترک باشد.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meysam\Pictures\Screenshots\Screenshot (136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" y="1447800"/>
            <a:ext cx="8153400" cy="4583614"/>
          </a:xfrm>
          <a:prstGeom prst="rect">
            <a:avLst/>
          </a:prstGeom>
          <a:noFill/>
        </p:spPr>
      </p:pic>
      <p:sp>
        <p:nvSpPr>
          <p:cNvPr id="17" name="Title 5"/>
          <p:cNvSpPr txBox="1">
            <a:spLocks/>
          </p:cNvSpPr>
          <p:nvPr/>
        </p:nvSpPr>
        <p:spPr>
          <a:xfrm>
            <a:off x="457200" y="3048000"/>
            <a:ext cx="8077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نرم افزار نقاط کنترل زمینی را روی عکستشخیص داده ومعمولا با علامت دایره نمایش میدهد و مرکز دایره را بانقطه سفید رنگ مشخص میکند. از این نقطه در نوشتن معادله شرط همخطی استفاده میشود.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C:\Users\meysam\Pictures\Screenshots\Screenshot (137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1447800"/>
            <a:ext cx="8153400" cy="4583614"/>
          </a:xfrm>
          <a:prstGeom prst="rect">
            <a:avLst/>
          </a:prstGeom>
          <a:noFill/>
        </p:spPr>
      </p:pic>
      <p:sp>
        <p:nvSpPr>
          <p:cNvPr id="19" name="Title 5"/>
          <p:cNvSpPr txBox="1">
            <a:spLocks/>
          </p:cNvSpPr>
          <p:nvPr/>
        </p:nvSpPr>
        <p:spPr>
          <a:xfrm>
            <a:off x="457200" y="2819400"/>
            <a:ext cx="8153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کلیه نقاط کنترل را به این ترتیب علامت گذاری کرده ونقاط نظیر آنها را در عکسها پیدا میکنیم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و مختصات عکسی را اندازه گیری میکنیم .</a:t>
            </a: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اصلیترین ومهمترین کار در مثلثبندی اینکار است.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dirty="0" smtClean="0">
                <a:latin typeface="+mj-lt"/>
                <a:ea typeface="+mj-ea"/>
                <a:cs typeface="+mj-cs"/>
              </a:rPr>
              <a:t>نکته: علامتگذاری نقاط نظیر، بصورت تقریبی میباشد که باید بعد از علامتگذاری تقریبی، پارالاکس آنها را حذف نمود.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0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4" grpId="0"/>
      <p:bldP spid="14" grpId="1"/>
      <p:bldP spid="15" grpId="0"/>
      <p:bldP spid="15" grpId="1"/>
      <p:bldP spid="17" grpId="0"/>
      <p:bldP spid="17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86200" y="457200"/>
            <a:ext cx="11430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مثال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meysam\Pictures\Screenshots\Screenshot (14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8403035" cy="4724400"/>
          </a:xfrm>
          <a:prstGeom prst="rect">
            <a:avLst/>
          </a:prstGeom>
          <a:noFill/>
        </p:spPr>
      </p:pic>
      <p:pic>
        <p:nvPicPr>
          <p:cNvPr id="2050" name="Picture 2" descr="C:\Users\meysam\Pictures\Screenshots\Screenshot (15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8382000" cy="47125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9144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پس از علامت زدن نقاط کنترل زمینی روی عکسها ، باید پارالاکس 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آنها را کنترل کنیم تا مقدارشان از خطای مجاز(0.002) برحسب میلیمتر بیشتر نباشد.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00" y="457200"/>
            <a:ext cx="1600200" cy="457200"/>
          </a:xfrm>
          <a:prstGeom prst="rect">
            <a:avLst/>
          </a:prstGeom>
          <a:gradFill flip="none" rotWithShape="1">
            <a:gsLst>
              <a:gs pos="4100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 smtClean="0">
                <a:latin typeface="+mj-lt"/>
                <a:ea typeface="+mj-ea"/>
                <a:cs typeface="+mj-cs"/>
              </a:rPr>
              <a:t>توجیه نسبی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388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برای مشاهده پارالاکس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روی گزینه 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triangulation points </a:t>
            </a: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کلیک میکنیم.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C:\Users\meysam\Pictures\Screenshots\Screenshot (14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78668"/>
            <a:ext cx="8305799" cy="4669731"/>
          </a:xfrm>
          <a:prstGeom prst="rect">
            <a:avLst/>
          </a:prstGeom>
          <a:noFill/>
        </p:spPr>
      </p:pic>
      <p:pic>
        <p:nvPicPr>
          <p:cNvPr id="1026" name="Picture 2" descr="C:\Users\meysam\Pictures\Screenshots\Screenshot (14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66841"/>
            <a:ext cx="8305800" cy="4669733"/>
          </a:xfrm>
          <a:prstGeom prst="rect">
            <a:avLst/>
          </a:prstGeom>
          <a:noFill/>
        </p:spPr>
      </p:pic>
      <p:sp>
        <p:nvSpPr>
          <p:cNvPr id="9" name="Curved Right Arrow 8"/>
          <p:cNvSpPr/>
          <p:nvPr/>
        </p:nvSpPr>
        <p:spPr>
          <a:xfrm>
            <a:off x="0" y="4419600"/>
            <a:ext cx="381000" cy="609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0" y="2362200"/>
            <a:ext cx="3962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 algn="ctr" rtl="1">
              <a:spcBef>
                <a:spcPct val="20000"/>
              </a:spcBef>
            </a:pPr>
            <a:r>
              <a:rPr lang="fa-IR" sz="2000" dirty="0" smtClean="0"/>
              <a:t>سپس هر نقطه را که میخواهیم پارالاکس آن  را کاهش دهیم انتخاب کرده و روی گزینه </a:t>
            </a:r>
            <a:r>
              <a:rPr lang="en-US" sz="2000" dirty="0" smtClean="0"/>
              <a:t>New </a:t>
            </a:r>
            <a:r>
              <a:rPr lang="en-US" sz="2000" dirty="0" err="1" smtClean="0"/>
              <a:t>srereowindow</a:t>
            </a:r>
            <a:r>
              <a:rPr lang="en-US" sz="2000" dirty="0" smtClean="0"/>
              <a:t> </a:t>
            </a:r>
            <a:r>
              <a:rPr lang="fa-IR" sz="2000" dirty="0" smtClean="0"/>
              <a:t>کلیک میکنیم تا عکس به صورت </a:t>
            </a:r>
            <a:r>
              <a:rPr lang="en-US" sz="2000" dirty="0" smtClean="0"/>
              <a:t>3D </a:t>
            </a:r>
            <a:r>
              <a:rPr lang="fa-IR" sz="2000" dirty="0" smtClean="0"/>
              <a:t>ظاهر گردد و گزینه های مربوط به کاهش پارالاک </a:t>
            </a:r>
            <a:r>
              <a:rPr lang="en-US" sz="2000" dirty="0" smtClean="0"/>
              <a:t>y</a:t>
            </a:r>
            <a:r>
              <a:rPr lang="fa-IR" sz="2000" dirty="0" smtClean="0"/>
              <a:t>نمایش داده شود.</a:t>
            </a:r>
            <a:endParaRPr kumimoji="0" lang="fa-I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2362200" y="1905000"/>
            <a:ext cx="304800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:\Users\meysam\Pictures\Screenshots\Screenshot (146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999" y="1600200"/>
            <a:ext cx="8268284" cy="4648200"/>
          </a:xfrm>
          <a:prstGeom prst="rect">
            <a:avLst/>
          </a:prstGeom>
          <a:noFill/>
        </p:spPr>
      </p:pic>
      <p:pic>
        <p:nvPicPr>
          <p:cNvPr id="2" name="Picture 2" descr="C:\Users\meysam\Pictures\Screenshots\Screenshot (148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99" y="1600200"/>
            <a:ext cx="8305797" cy="4669288"/>
          </a:xfrm>
          <a:prstGeom prst="rect">
            <a:avLst/>
          </a:prstGeom>
          <a:noFill/>
        </p:spPr>
      </p:pic>
      <p:pic>
        <p:nvPicPr>
          <p:cNvPr id="4" name="Picture 3" descr="C:\Users\meysam\Pictures\Screenshots\Screenshot (149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1600199"/>
            <a:ext cx="8305800" cy="4669290"/>
          </a:xfrm>
          <a:prstGeom prst="rect">
            <a:avLst/>
          </a:prstGeom>
          <a:noFill/>
        </p:spPr>
      </p:pic>
      <p:pic>
        <p:nvPicPr>
          <p:cNvPr id="1028" name="Picture 4" descr="C:\Users\meysam\Pictures\Screenshots\Screenshot (150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1600199"/>
            <a:ext cx="8305800" cy="4669733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build="p"/>
      <p:bldP spid="5" grpId="1" build="p"/>
      <p:bldP spid="9" grpId="0" animBg="1"/>
      <p:bldP spid="9" grpId="1" animBg="1"/>
      <p:bldP spid="11" grpId="0" build="p"/>
      <p:bldP spid="11" grpId="1" build="p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1043</Words>
  <Application>Microsoft Office PowerPoint</Application>
  <PresentationFormat>On-screen Show (4:3)</PresentationFormat>
  <Paragraphs>89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بسم الله الرحمن الرحیم</vt:lpstr>
      <vt:lpstr>مقدمه</vt:lpstr>
      <vt:lpstr>PowerPoint Presentation</vt:lpstr>
      <vt:lpstr>PowerPoint Presentation</vt:lpstr>
      <vt:lpstr>دلیل اینکه در زیر گزینه توجیه داخلی این علامت (-) وجود دارد این است که تا این مرحله توجیه داخلی صورت نگرفته است.</vt:lpstr>
      <vt:lpstr>در پنجره بعدی تمامی پارامترهای هر عکسرا میتوان مشاهده نمود.</vt:lpstr>
      <vt:lpstr>میتوانیم همه نقاط را فراخوانی کنیم.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جزوه کلاسی دکتر امامی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meysam</dc:creator>
  <cp:lastModifiedBy>Farid Esmaeili</cp:lastModifiedBy>
  <cp:revision>122</cp:revision>
  <dcterms:created xsi:type="dcterms:W3CDTF">2006-08-16T00:00:00Z</dcterms:created>
  <dcterms:modified xsi:type="dcterms:W3CDTF">2016-12-10T17:48:27Z</dcterms:modified>
</cp:coreProperties>
</file>